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0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36576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Lucid Dreams of Sweet Water for All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31520" y="1051560"/>
            <a:ext cx="1828800" cy="18288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4" name="Text 2"/>
          <p:cNvSpPr/>
          <p:nvPr/>
        </p:nvSpPr>
        <p:spPr>
          <a:xfrm>
            <a:off x="731520" y="1234440"/>
            <a:ext cx="7315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summary — the technical production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31520" y="1737360"/>
            <a:ext cx="45720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Immersive installation</a:t>
            </a:r>
            <a:endParaRPr lang="en-US" sz="1200" dirty="0"/>
          </a:p>
          <a:p>
            <a:pPr indent="0" marL="0">
              <a:buNone/>
            </a:pPr>
            <a:r>
              <a:rPr lang="en-US" sz="11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a 6-metre diameter circular room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Optoma ZW350ST projectors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walls (X config) + 1 onto the scry (3D topography)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Curved screen 16.5m × 2m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Native resolution 4454×800px — modular canvas surface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Sensor-driven interaction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ultrasonics (walls) + 2 PIR (entrance) + RPi NoIR (scry)</a:t>
            </a:r>
            <a:endParaRPr lang="en-US" sz="1200" dirty="0"/>
          </a:p>
          <a:p>
            <a:pPr indent="0" marL="0">
              <a:buNone/>
            </a:pPr>
            <a:endParaRPr lang="en-US" sz="1200" dirty="0"/>
          </a:p>
          <a:p>
            <a:pPr indent="0" marL="0">
              <a:buNone/>
            </a:pPr>
            <a:r>
              <a:rPr lang="en-US" sz="1100" b="1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Driven by TouchDesigner + NDI</a:t>
            </a:r>
            <a:endParaRPr lang="en-US" sz="1200" dirty="0"/>
          </a:p>
          <a:p>
            <a:pPr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Real-time, sensor sync, media playback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669280" y="1828800"/>
            <a:ext cx="3017520" cy="868680"/>
          </a:xfrm>
          <a:prstGeom prst="rect">
            <a:avLst/>
          </a:prstGeom>
          <a:solidFill>
            <a:srgbClr val="FFFFFF">
              <a:alpha val="5000"/>
            </a:srgbClr>
          </a:solidFill>
          <a:ln w="5080">
            <a:solidFill>
              <a:srgbClr val="BD9A5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852160" y="1901952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D9A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Giant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852160" y="2176272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Mountain falls asleep,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dreaming of all visible life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5669280" y="2834640"/>
            <a:ext cx="3017520" cy="868680"/>
          </a:xfrm>
          <a:prstGeom prst="rect">
            <a:avLst/>
          </a:prstGeom>
          <a:solidFill>
            <a:srgbClr val="FFFFFF">
              <a:alpha val="5000"/>
            </a:srgbClr>
          </a:solidFill>
          <a:ln w="5080">
            <a:solidFill>
              <a:srgbClr val="BD9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852160" y="2907792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D9A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Washerwoman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852160" y="3182112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Creolised narrator linking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past, present and future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5669280" y="3840480"/>
            <a:ext cx="3017520" cy="868680"/>
          </a:xfrm>
          <a:prstGeom prst="rect">
            <a:avLst/>
          </a:prstGeom>
          <a:solidFill>
            <a:srgbClr val="FFFFFF">
              <a:alpha val="5000"/>
            </a:srgbClr>
          </a:solidFill>
          <a:ln w="5080">
            <a:solidFill>
              <a:srgbClr val="BD9A5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852160" y="3913632"/>
            <a:ext cx="2651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BD9A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Scry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852160" y="4187952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 topography of Cape Town ∅1m</a:t>
            </a:r>
            <a:endParaRPr lang="en-US" sz="900" dirty="0"/>
          </a:p>
          <a:p>
            <a:pPr indent="0" marL="0">
              <a:buNone/>
            </a:pPr>
            <a:r>
              <a:rPr lang="en-US" sz="9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Projection + gesture interaction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731520" y="475488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Futures Past Programme — Electric South / IFAS-Research / MEAE • Iziko Museums of South Africa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60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743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400" kern="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TIMELINE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731520" y="5486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research to exhibition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463040"/>
            <a:ext cx="8046720" cy="18288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5" name="Shape 3"/>
          <p:cNvSpPr/>
          <p:nvPr/>
        </p:nvSpPr>
        <p:spPr>
          <a:xfrm>
            <a:off x="960120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6" name="Text 4"/>
          <p:cNvSpPr/>
          <p:nvPr/>
        </p:nvSpPr>
        <p:spPr>
          <a:xfrm>
            <a:off x="365760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Jan — Jun 2026</a:t>
            </a:r>
            <a:endParaRPr lang="en-US" sz="750" dirty="0"/>
          </a:p>
        </p:txBody>
      </p:sp>
      <p:sp>
        <p:nvSpPr>
          <p:cNvPr id="7" name="Text 5"/>
          <p:cNvSpPr/>
          <p:nvPr/>
        </p:nvSpPr>
        <p:spPr>
          <a:xfrm>
            <a:off x="365760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Research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Concept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365760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Archives, narrative,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concept art, projection R&amp;D</a:t>
            </a:r>
            <a:endParaRPr lang="en-US" sz="750" dirty="0"/>
          </a:p>
        </p:txBody>
      </p:sp>
      <p:sp>
        <p:nvSpPr>
          <p:cNvPr id="9" name="Text 7"/>
          <p:cNvSpPr/>
          <p:nvPr/>
        </p:nvSpPr>
        <p:spPr>
          <a:xfrm>
            <a:off x="685800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wks</a:t>
            </a:r>
            <a:endParaRPr lang="en-US" sz="700" dirty="0"/>
          </a:p>
        </p:txBody>
      </p:sp>
      <p:sp>
        <p:nvSpPr>
          <p:cNvPr id="10" name="Shape 8"/>
          <p:cNvSpPr/>
          <p:nvPr/>
        </p:nvSpPr>
        <p:spPr>
          <a:xfrm>
            <a:off x="2679192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11" name="Text 9"/>
          <p:cNvSpPr/>
          <p:nvPr/>
        </p:nvSpPr>
        <p:spPr>
          <a:xfrm>
            <a:off x="2084832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Feb — Jun 2026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2084832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Dev. Acts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 &amp; 2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2084832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Daniel Hugo illustration,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animation, audio, filming</a:t>
            </a:r>
            <a:endParaRPr lang="en-US" sz="750" dirty="0"/>
          </a:p>
        </p:txBody>
      </p:sp>
      <p:sp>
        <p:nvSpPr>
          <p:cNvPr id="14" name="Text 12"/>
          <p:cNvSpPr/>
          <p:nvPr/>
        </p:nvSpPr>
        <p:spPr>
          <a:xfrm>
            <a:off x="2404872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wks</a:t>
            </a:r>
            <a:endParaRPr lang="en-US" sz="700" dirty="0"/>
          </a:p>
        </p:txBody>
      </p:sp>
      <p:sp>
        <p:nvSpPr>
          <p:cNvPr id="15" name="Shape 13"/>
          <p:cNvSpPr/>
          <p:nvPr/>
        </p:nvSpPr>
        <p:spPr>
          <a:xfrm>
            <a:off x="4398264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16" name="Text 14"/>
          <p:cNvSpPr/>
          <p:nvPr/>
        </p:nvSpPr>
        <p:spPr>
          <a:xfrm>
            <a:off x="3803904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— Jul 2026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3803904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Dev. Act 3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803904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Salt River video production,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sound, TouchDesigner</a:t>
            </a:r>
            <a:endParaRPr lang="en-US" sz="750" dirty="0"/>
          </a:p>
        </p:txBody>
      </p:sp>
      <p:sp>
        <p:nvSpPr>
          <p:cNvPr id="19" name="Text 17"/>
          <p:cNvSpPr/>
          <p:nvPr/>
        </p:nvSpPr>
        <p:spPr>
          <a:xfrm>
            <a:off x="4123944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wks</a:t>
            </a:r>
            <a:endParaRPr lang="en-US" sz="700" dirty="0"/>
          </a:p>
        </p:txBody>
      </p:sp>
      <p:sp>
        <p:nvSpPr>
          <p:cNvPr id="20" name="Shape 18"/>
          <p:cNvSpPr/>
          <p:nvPr/>
        </p:nvSpPr>
        <p:spPr>
          <a:xfrm>
            <a:off x="6117336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21" name="Text 19"/>
          <p:cNvSpPr/>
          <p:nvPr/>
        </p:nvSpPr>
        <p:spPr>
          <a:xfrm>
            <a:off x="5522976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Jul — Sep 2026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5522976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Fabrication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522976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 build,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calibration, integration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5843016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wks</a:t>
            </a:r>
            <a:endParaRPr lang="en-US" sz="700" dirty="0"/>
          </a:p>
        </p:txBody>
      </p:sp>
      <p:sp>
        <p:nvSpPr>
          <p:cNvPr id="25" name="Shape 23"/>
          <p:cNvSpPr/>
          <p:nvPr/>
        </p:nvSpPr>
        <p:spPr>
          <a:xfrm>
            <a:off x="7836408" y="1371600"/>
            <a:ext cx="164592" cy="164592"/>
          </a:xfrm>
          <a:prstGeom prst="ellipse">
            <a:avLst/>
          </a:prstGeom>
          <a:solidFill>
            <a:srgbClr val="BD9A50"/>
          </a:solidFill>
          <a:ln/>
        </p:spPr>
      </p:sp>
      <p:sp>
        <p:nvSpPr>
          <p:cNvPr id="26" name="Text 24"/>
          <p:cNvSpPr/>
          <p:nvPr/>
        </p:nvSpPr>
        <p:spPr>
          <a:xfrm>
            <a:off x="7242048" y="164592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 — Dec 2026</a:t>
            </a:r>
            <a:endParaRPr lang="en-US" sz="750" dirty="0"/>
          </a:p>
        </p:txBody>
      </p:sp>
      <p:sp>
        <p:nvSpPr>
          <p:cNvPr id="27" name="Text 25"/>
          <p:cNvSpPr/>
          <p:nvPr/>
        </p:nvSpPr>
        <p:spPr>
          <a:xfrm>
            <a:off x="7242048" y="1920240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Exhibition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242048" y="2423160"/>
            <a:ext cx="1600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months minimum</a:t>
            </a:r>
            <a:endParaRPr lang="en-US" sz="750" dirty="0"/>
          </a:p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Iziko Museums</a:t>
            </a:r>
            <a:endParaRPr lang="en-US" sz="750" dirty="0"/>
          </a:p>
        </p:txBody>
      </p:sp>
      <p:sp>
        <p:nvSpPr>
          <p:cNvPr id="29" name="Text 27"/>
          <p:cNvSpPr/>
          <p:nvPr/>
        </p:nvSpPr>
        <p:spPr>
          <a:xfrm>
            <a:off x="7562088" y="3017520"/>
            <a:ext cx="914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wks</a:t>
            </a:r>
            <a:endParaRPr lang="en-US" sz="700" dirty="0"/>
          </a:p>
        </p:txBody>
      </p:sp>
      <p:sp>
        <p:nvSpPr>
          <p:cNvPr id="30" name="Shape 28"/>
          <p:cNvSpPr/>
          <p:nvPr/>
        </p:nvSpPr>
        <p:spPr>
          <a:xfrm>
            <a:off x="731520" y="3429000"/>
            <a:ext cx="7680960" cy="9144"/>
          </a:xfrm>
          <a:prstGeom prst="rect">
            <a:avLst/>
          </a:prstGeom>
          <a:solidFill>
            <a:srgbClr val="BD9A50">
              <a:alpha val="3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731520" y="3566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Milestones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73152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96012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Jan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160020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launch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274320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A9EA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297180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Mar</a:t>
            </a:r>
            <a:endParaRPr lang="en-US" sz="800" dirty="0"/>
          </a:p>
        </p:txBody>
      </p:sp>
      <p:sp>
        <p:nvSpPr>
          <p:cNvPr id="37" name="Text 35"/>
          <p:cNvSpPr/>
          <p:nvPr/>
        </p:nvSpPr>
        <p:spPr>
          <a:xfrm>
            <a:off x="361188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approved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475488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498348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Apr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562356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Paris Mobility</a:t>
            </a:r>
            <a:endParaRPr lang="en-US" sz="800" dirty="0"/>
          </a:p>
        </p:txBody>
      </p:sp>
      <p:sp>
        <p:nvSpPr>
          <p:cNvPr id="41" name="Text 39"/>
          <p:cNvSpPr/>
          <p:nvPr/>
        </p:nvSpPr>
        <p:spPr>
          <a:xfrm>
            <a:off x="6766560" y="39319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6995160" y="39319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 Apr</a:t>
            </a:r>
            <a:endParaRPr lang="en-US" sz="800" dirty="0"/>
          </a:p>
        </p:txBody>
      </p:sp>
      <p:sp>
        <p:nvSpPr>
          <p:cNvPr id="43" name="Text 41"/>
          <p:cNvSpPr/>
          <p:nvPr/>
        </p:nvSpPr>
        <p:spPr>
          <a:xfrm>
            <a:off x="7635240" y="39319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start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731520" y="43891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960120" y="43891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Aug</a:t>
            </a:r>
            <a:endParaRPr lang="en-US" sz="800" dirty="0"/>
          </a:p>
        </p:txBody>
      </p:sp>
      <p:sp>
        <p:nvSpPr>
          <p:cNvPr id="46" name="Text 44"/>
          <p:cNvSpPr/>
          <p:nvPr/>
        </p:nvSpPr>
        <p:spPr>
          <a:xfrm>
            <a:off x="1600200" y="43891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complete</a:t>
            </a:r>
            <a:endParaRPr lang="en-US" sz="800" dirty="0"/>
          </a:p>
        </p:txBody>
      </p:sp>
      <p:sp>
        <p:nvSpPr>
          <p:cNvPr id="47" name="Text 45"/>
          <p:cNvSpPr/>
          <p:nvPr/>
        </p:nvSpPr>
        <p:spPr>
          <a:xfrm>
            <a:off x="2743200" y="43891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2971800" y="43891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Sep</a:t>
            </a:r>
            <a:endParaRPr lang="en-US" sz="800" dirty="0"/>
          </a:p>
        </p:txBody>
      </p:sp>
      <p:sp>
        <p:nvSpPr>
          <p:cNvPr id="49" name="Text 47"/>
          <p:cNvSpPr/>
          <p:nvPr/>
        </p:nvSpPr>
        <p:spPr>
          <a:xfrm>
            <a:off x="3611880" y="43891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Installation complete</a:t>
            </a:r>
            <a:endParaRPr lang="en-US" sz="800" dirty="0"/>
          </a:p>
        </p:txBody>
      </p:sp>
      <p:sp>
        <p:nvSpPr>
          <p:cNvPr id="50" name="Text 48"/>
          <p:cNvSpPr/>
          <p:nvPr/>
        </p:nvSpPr>
        <p:spPr>
          <a:xfrm>
            <a:off x="4754880" y="4389120"/>
            <a:ext cx="1828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○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4983480" y="4389120"/>
            <a:ext cx="731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Sep</a:t>
            </a:r>
            <a:endParaRPr lang="en-US" sz="800" dirty="0"/>
          </a:p>
        </p:txBody>
      </p:sp>
      <p:sp>
        <p:nvSpPr>
          <p:cNvPr id="52" name="Text 50"/>
          <p:cNvSpPr/>
          <p:nvPr/>
        </p:nvSpPr>
        <p:spPr>
          <a:xfrm>
            <a:off x="5623560" y="4389120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Exhibition opens</a:t>
            </a:r>
            <a:endParaRPr lang="en-US" sz="800" dirty="0"/>
          </a:p>
        </p:txBody>
      </p:sp>
      <p:sp>
        <p:nvSpPr>
          <p:cNvPr id="53" name="Text 51"/>
          <p:cNvSpPr/>
          <p:nvPr/>
        </p:nvSpPr>
        <p:spPr>
          <a:xfrm>
            <a:off x="731520" y="475488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duration: 32 weeks • 31 deliverables • Budget: R 1,200,000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16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8288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400" kern="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INSTALLATION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731520" y="4114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Room ∅6m — Scry ∅1m — Screen 16.5m × 2m</a:t>
            </a:r>
            <a:endParaRPr lang="en-US" sz="2000" dirty="0"/>
          </a:p>
        </p:txBody>
      </p:sp>
      <p:pic>
        <p:nvPicPr>
          <p:cNvPr id="4" name="Image 0" descr="/Volumes/Data_UIH_MacBookPro/LDLS/AMANZI_paris_workshop/deploy/media/concept-layou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82880" y="822960"/>
            <a:ext cx="8778240" cy="3931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09160"/>
            <a:ext cx="8229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5× Optoma ZW350ST • 7 ultrasonics • 2 PIR • RPi NoIR • TouchDesigner + NDI • Modular structure 12+ panels • Raised floor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60F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27432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400" kern="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WE'RE LOOKING FOR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731520" y="54864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Let's Collaborate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365760" y="1280160"/>
            <a:ext cx="2743200" cy="320040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BD9A5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65760" y="1280160"/>
            <a:ext cx="2743200" cy="36576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Distribution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548640" y="196596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Festivals, museums and international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cultural venues to host the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installation on tour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1097280" y="3017520"/>
            <a:ext cx="1280160" cy="9144"/>
          </a:xfrm>
          <a:prstGeom prst="rect">
            <a:avLst/>
          </a:prstGeom>
          <a:solidFill>
            <a:srgbClr val="BD9A50">
              <a:alpha val="4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548640" y="315468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installation is modular and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transportable — designed to be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deployed in new spaces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around the world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3246120" y="1280160"/>
            <a:ext cx="2743200" cy="320040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1A9EA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246120" y="1280160"/>
            <a:ext cx="2743200" cy="36576"/>
          </a:xfrm>
          <a:prstGeom prst="rect">
            <a:avLst/>
          </a:prstGeom>
          <a:solidFill>
            <a:srgbClr val="1A9EA3"/>
          </a:solidFill>
          <a:ln/>
        </p:spPr>
      </p:sp>
      <p:sp>
        <p:nvSpPr>
          <p:cNvPr id="12" name="Text 10"/>
          <p:cNvSpPr/>
          <p:nvPr/>
        </p:nvSpPr>
        <p:spPr>
          <a:xfrm>
            <a:off x="342900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Funding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3429000" y="196596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Additional financial support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international touring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adaptation to new venues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977640" y="3017520"/>
            <a:ext cx="1280160" cy="9144"/>
          </a:xfrm>
          <a:prstGeom prst="rect">
            <a:avLst/>
          </a:prstGeom>
          <a:solidFill>
            <a:srgbClr val="1A9EA3">
              <a:alpha val="40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3429000" y="315468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budget: R 1,200,000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(production + Iziko exhibition)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Touring needs: to be defined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opportunity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6126480" y="1280160"/>
            <a:ext cx="2743200" cy="3200400"/>
          </a:xfrm>
          <a:prstGeom prst="rect">
            <a:avLst/>
          </a:prstGeom>
          <a:solidFill>
            <a:srgbClr val="FFFFFF">
              <a:alpha val="5000"/>
            </a:srgbClr>
          </a:solidFill>
          <a:ln w="6350">
            <a:solidFill>
              <a:srgbClr val="BD9A5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126480" y="1280160"/>
            <a:ext cx="2743200" cy="36576"/>
          </a:xfrm>
          <a:prstGeom prst="rect">
            <a:avLst/>
          </a:prstGeom>
          <a:solidFill>
            <a:srgbClr val="BD9A50"/>
          </a:solidFill>
          <a:ln/>
        </p:spPr>
      </p:sp>
      <p:sp>
        <p:nvSpPr>
          <p:cNvPr id="18" name="Text 16"/>
          <p:cNvSpPr/>
          <p:nvPr/>
        </p:nvSpPr>
        <p:spPr>
          <a:xfrm>
            <a:off x="630936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Co-production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6309360" y="1965960"/>
            <a:ext cx="23774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and technical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partnerships to enrich the</a:t>
            </a:r>
            <a:endParaRPr lang="en-US" sz="1000" dirty="0"/>
          </a:p>
          <a:p>
            <a:pPr algn="ctr" indent="0" marL="0">
              <a:buNone/>
            </a:pPr>
            <a:r>
              <a:rPr lang="en-US" sz="1000" dirty="0">
                <a:solidFill>
                  <a:srgbClr val="F5F0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 and extend its reach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6858000" y="3017520"/>
            <a:ext cx="1280160" cy="9144"/>
          </a:xfrm>
          <a:prstGeom prst="rect">
            <a:avLst/>
          </a:prstGeom>
          <a:solidFill>
            <a:srgbClr val="BD9A50">
              <a:alpha val="40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6309360" y="3154680"/>
            <a:ext cx="237744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to collaborations: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localised narrative content,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translation, cultural</a:t>
            </a:r>
            <a:endParaRPr lang="en-US" sz="850" dirty="0"/>
          </a:p>
          <a:p>
            <a:pPr algn="ctr" indent="0" marL="0">
              <a:buNone/>
            </a:pPr>
            <a:r>
              <a:rPr lang="en-US" sz="85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adaptation of acts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731520" y="4572000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L. de Laroche Souvestre (Producer) • S. Summers (Artistic Director) • K. Marais (Technologist)</a:t>
            </a:r>
            <a:endParaRPr lang="en-US" sz="800" dirty="0"/>
          </a:p>
          <a:p>
            <a:pPr algn="ctr" indent="0" marL="0">
              <a:buNone/>
            </a:pPr>
            <a:r>
              <a:rPr lang="en-US" sz="8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R. Cloete (Junior Producer) • Dr L. Platzky (Advisor)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731520" y="4709160"/>
            <a:ext cx="7772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of the Western Cape — Immersive Zone — Cape Town, South Africa</a:t>
            </a:r>
            <a:endParaRPr lang="en-US" sz="700" dirty="0"/>
          </a:p>
        </p:txBody>
      </p:sp>
      <p:sp>
        <p:nvSpPr>
          <p:cNvPr id="24" name="Text 22"/>
          <p:cNvSpPr/>
          <p:nvPr/>
        </p:nvSpPr>
        <p:spPr>
          <a:xfrm>
            <a:off x="731520" y="4892040"/>
            <a:ext cx="7772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BD9A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infouih@uwc.ac.za  •  +27 21 959 2000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Lucid Dreams of Sweet Water for All — Producer Pitch</dc:title>
  <dc:subject>PptxGenJS Presentation</dc:subject>
  <dc:creator>Laurent de Laroche Souvestre</dc:creator>
  <cp:lastModifiedBy>Laurent de Laroche Souvestre</cp:lastModifiedBy>
  <cp:revision>1</cp:revision>
  <dcterms:created xsi:type="dcterms:W3CDTF">2026-04-11T06:34:26Z</dcterms:created>
  <dcterms:modified xsi:type="dcterms:W3CDTF">2026-04-11T06:34:26Z</dcterms:modified>
</cp:coreProperties>
</file>